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sldIdLst>
    <p:sldId id="291" r:id="rId2"/>
    <p:sldId id="261" r:id="rId3"/>
    <p:sldId id="262" r:id="rId4"/>
    <p:sldId id="264" r:id="rId5"/>
    <p:sldId id="292" r:id="rId6"/>
    <p:sldId id="265" r:id="rId7"/>
    <p:sldId id="266" r:id="rId8"/>
    <p:sldId id="267" r:id="rId9"/>
    <p:sldId id="268" r:id="rId10"/>
    <p:sldId id="269" r:id="rId11"/>
    <p:sldId id="259" r:id="rId12"/>
    <p:sldId id="260" r:id="rId13"/>
    <p:sldId id="270" r:id="rId14"/>
    <p:sldId id="272" r:id="rId15"/>
    <p:sldId id="273" r:id="rId16"/>
    <p:sldId id="275" r:id="rId17"/>
    <p:sldId id="274" r:id="rId18"/>
    <p:sldId id="277" r:id="rId19"/>
    <p:sldId id="279" r:id="rId20"/>
    <p:sldId id="280" r:id="rId21"/>
    <p:sldId id="281" r:id="rId22"/>
    <p:sldId id="282" r:id="rId23"/>
    <p:sldId id="285" r:id="rId24"/>
    <p:sldId id="286" r:id="rId25"/>
    <p:sldId id="283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4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0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4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9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7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71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0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9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8857-B3C2-46A2-9B40-F4325DB412E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9B78-DFC7-4DB1-880C-B3046869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Mean-Variance Portfolio Rebalancing with Transaction Costs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     Author: Philip H. </a:t>
            </a:r>
            <a:r>
              <a:rPr lang="en-US" dirty="0" err="1" smtClean="0"/>
              <a:t>Dybvig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Presenter: Sining Liu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Variable(Proportional)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for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351" y="1825625"/>
            <a:ext cx="714375" cy="36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26" y="2481245"/>
            <a:ext cx="30670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10" y="0"/>
            <a:ext cx="7320464" cy="6825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6838" y="1087655"/>
            <a:ext cx="339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Symmetric</a:t>
            </a:r>
          </a:p>
          <a:p>
            <a:r>
              <a:rPr lang="en-US" sz="2400" dirty="0" smtClean="0"/>
              <a:t>-two securities with same indicators</a:t>
            </a:r>
          </a:p>
          <a:p>
            <a:r>
              <a:rPr lang="en-US" sz="2400" dirty="0" smtClean="0"/>
              <a:t>2. Parallelogram</a:t>
            </a:r>
          </a:p>
          <a:p>
            <a:r>
              <a:rPr lang="en-US" sz="2400" dirty="0" smtClean="0"/>
              <a:t>-correlated, substitutes</a:t>
            </a:r>
          </a:p>
          <a:p>
            <a:r>
              <a:rPr lang="en-US" sz="2400" dirty="0" smtClean="0"/>
              <a:t>3. Square</a:t>
            </a:r>
          </a:p>
          <a:p>
            <a:r>
              <a:rPr lang="en-US" sz="2400" dirty="0" smtClean="0"/>
              <a:t>-uncorrelated</a:t>
            </a:r>
          </a:p>
          <a:p>
            <a:r>
              <a:rPr lang="en-US" sz="2400" dirty="0" smtClean="0"/>
              <a:t>4. K=0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6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53" y="0"/>
            <a:ext cx="6871185" cy="6854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3465" y="895149"/>
            <a:ext cx="369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that: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465" y="1335839"/>
            <a:ext cx="3067050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3465" y="284497"/>
            <a:ext cx="385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K=1</a:t>
            </a:r>
            <a:r>
              <a:rPr lang="en-US" sz="2400" dirty="0" smtClean="0"/>
              <a:t>, Penalty on benchmark increases.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7844" y="3427264"/>
            <a:ext cx="276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Non-trading region shrinks. Similarly: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924" y="3884946"/>
            <a:ext cx="282794" cy="2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89" y="23326"/>
            <a:ext cx="6684644" cy="6834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2973" y="1068404"/>
            <a:ext cx="3561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of Security 2 increases.</a:t>
            </a:r>
          </a:p>
          <a:p>
            <a:r>
              <a:rPr lang="en-US" sz="2400" dirty="0" smtClean="0"/>
              <a:t>Recall that: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973" y="1788226"/>
            <a:ext cx="3067050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2973" y="3441680"/>
            <a:ext cx="32052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 increases, non-trading boundaries of Security 2 are wider. Vertical size gets larger. Starting with all cash ( at the x ), the optimal trade forgoes the expensive Security 2 and purchases only Security 1.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3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</a:t>
            </a:r>
            <a:r>
              <a:rPr lang="en-US" dirty="0" smtClean="0"/>
              <a:t>cost-Overall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trade, the cost is the same whatever trade we make.</a:t>
            </a:r>
          </a:p>
          <a:p>
            <a:pPr marL="0" indent="0">
              <a:buNone/>
            </a:pPr>
            <a:r>
              <a:rPr lang="en-US" dirty="0" smtClean="0"/>
              <a:t>-  the </a:t>
            </a:r>
            <a:r>
              <a:rPr lang="en-US" dirty="0"/>
              <a:t>same whether you are trading one stock or </a:t>
            </a:r>
            <a:r>
              <a:rPr lang="en-US" dirty="0" smtClean="0"/>
              <a:t>many</a:t>
            </a:r>
            <a:endParaRPr lang="en-US" dirty="0" smtClean="0"/>
          </a:p>
          <a:p>
            <a:r>
              <a:rPr lang="en-US" dirty="0" smtClean="0"/>
              <a:t>Therefore, if we are going to trade, we always trade to the same ideal portfolio.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Comparison between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Utility(not trading) and Utility(trading-overall fixed cost)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cost-Overall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585" y="2037389"/>
            <a:ext cx="6467475" cy="84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85" y="3130165"/>
            <a:ext cx="7248525" cy="828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167739"/>
            <a:ext cx="494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Non-trading region: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92" y="4109517"/>
            <a:ext cx="9239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cost-Overall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for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54" y="2706403"/>
            <a:ext cx="289560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591" y="1780239"/>
            <a:ext cx="9239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7" y="120779"/>
            <a:ext cx="6769768" cy="6737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4964" y="1337912"/>
            <a:ext cx="36961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Ellipse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Within non-trading region: no trade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Trading from outside the region is not to the boundary: we trade all the way to the ideal point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33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</a:t>
            </a:r>
            <a:r>
              <a:rPr lang="en-US" dirty="0" smtClean="0"/>
              <a:t>cost-Security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security-specific fixed cost comes from a due diligence requirement to monitor or document any security in the portfolio.</a:t>
            </a:r>
          </a:p>
          <a:p>
            <a:pPr marL="0" indent="0">
              <a:buNone/>
            </a:pPr>
            <a:r>
              <a:rPr lang="en-US" dirty="0" smtClean="0"/>
              <a:t>   -</a:t>
            </a:r>
            <a:r>
              <a:rPr lang="en-US" dirty="0"/>
              <a:t>look up the ticker code or read some research on the firm</a:t>
            </a:r>
            <a:endParaRPr lang="en-US" dirty="0" smtClean="0"/>
          </a:p>
          <a:p>
            <a:r>
              <a:rPr lang="en-US" dirty="0" smtClean="0"/>
              <a:t>A combination of overall fixed cost and variable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41" y="-35005"/>
            <a:ext cx="7033510" cy="6893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7705" y="1039527"/>
            <a:ext cx="3696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With security-specific costs, it only trades when securities is significantly out of line with the ideal portfolio.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When both securities are traded, it’s optimal to trade to the ideal position.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1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go through…….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-Intuition of considering transaction </a:t>
            </a:r>
            <a:r>
              <a:rPr lang="en-US" dirty="0" smtClean="0"/>
              <a:t>costs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D</a:t>
            </a:r>
            <a:r>
              <a:rPr lang="en-US" dirty="0" smtClean="0"/>
              <a:t>ifferent costs</a:t>
            </a:r>
          </a:p>
          <a:p>
            <a:pPr marL="0" indent="0">
              <a:buNone/>
            </a:pPr>
            <a:r>
              <a:rPr lang="en-US" dirty="0" smtClean="0"/>
              <a:t>-Theory and model</a:t>
            </a:r>
          </a:p>
          <a:p>
            <a:pPr marL="0" indent="0">
              <a:buNone/>
            </a:pPr>
            <a:r>
              <a:rPr lang="en-US" dirty="0" smtClean="0"/>
              <a:t>-Other rebalancing strategies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-Conclusion</a:t>
            </a:r>
          </a:p>
          <a:p>
            <a:pPr marL="0" indent="0">
              <a:buNone/>
            </a:pPr>
            <a:r>
              <a:rPr lang="en-US" dirty="0" smtClean="0"/>
              <a:t>-My 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2" y="0"/>
            <a:ext cx="7085297" cy="6720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2577" y="1289785"/>
            <a:ext cx="3773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blue arrows indicate the optimal trades to the ideal point when only Security 1 is traded.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7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8" y="0"/>
            <a:ext cx="7042234" cy="6677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2577" y="1289785"/>
            <a:ext cx="3773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blue arrows indicate the optimal trades to the ideal point when only Security 2 is traded.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89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/>
              <a:t>Other rebalancing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Futures Overlay</a:t>
            </a:r>
          </a:p>
          <a:p>
            <a:pPr marL="0" indent="0">
              <a:buNone/>
            </a:pPr>
            <a:r>
              <a:rPr lang="en-US" dirty="0" smtClean="0"/>
              <a:t>       -two examples</a:t>
            </a:r>
          </a:p>
          <a:p>
            <a:r>
              <a:rPr lang="en-US" dirty="0" smtClean="0"/>
              <a:t>2. Bundles Trading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72" y="0"/>
            <a:ext cx="6948461" cy="6776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2577" y="808522"/>
            <a:ext cx="42543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Rebalancing by trading equities is expensive. Futures are highly correlated with equities but much cheaper to trade.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Security 2: Futures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Futures cost less. Vertical size shrinks.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In this case, starting from all cash, the                  optimal trade is to buy futures only.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62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8" y="0"/>
            <a:ext cx="6899760" cy="6825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3207" y="827772"/>
            <a:ext cx="40811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Futures cost less but actual equities(Security 1) has higher expected return (“alpha”).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Higher alpha VS Higher cost to trade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In this case, it’s optimal to buy </a:t>
            </a:r>
            <a:r>
              <a:rPr lang="en-US" sz="2400" dirty="0"/>
              <a:t>equities(Security 1</a:t>
            </a:r>
            <a:r>
              <a:rPr lang="en-US" sz="2400" dirty="0" smtClean="0"/>
              <a:t>) only.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9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/>
              <a:t>Other rebalancing strategies-Futures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market exposure must be reduced, we sell futures, which cost less and help us to keep the extra return on the equities.</a:t>
            </a:r>
          </a:p>
          <a:p>
            <a:r>
              <a:rPr lang="en-US" dirty="0" smtClean="0"/>
              <a:t>If the market exposure must be increased, we buy equities, which have the extra return.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rebalancing </a:t>
            </a:r>
            <a:r>
              <a:rPr lang="en-US" dirty="0" smtClean="0"/>
              <a:t>strategies-Bundles trading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is possible to purchase a bundle of securities more cheaply than its constituent securities, then there could be a new non-trading boundary in the problem.</a:t>
            </a:r>
          </a:p>
          <a:p>
            <a:r>
              <a:rPr lang="en-US" dirty="0" smtClean="0"/>
              <a:t>The following figure illustrates an example with the additional opportunity of buying a 50-50 mix of the two securities at a favorable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46" y="-67377"/>
            <a:ext cx="6577047" cy="66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with single risky asset and single-period</a:t>
            </a:r>
          </a:p>
          <a:p>
            <a:pPr>
              <a:buFontTx/>
              <a:buChar char="-"/>
            </a:pPr>
            <a:r>
              <a:rPr lang="en-US" dirty="0" smtClean="0"/>
              <a:t>good intuitions</a:t>
            </a:r>
          </a:p>
          <a:p>
            <a:pPr>
              <a:buFontTx/>
              <a:buChar char="-"/>
            </a:pPr>
            <a:r>
              <a:rPr lang="en-US" dirty="0" smtClean="0"/>
              <a:t>suggestive of good strategies for more realistic cases(e.g. continuous time period)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31" y="3639344"/>
            <a:ext cx="6705600" cy="72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3183"/>
          </a:xfrm>
        </p:spPr>
        <p:txBody>
          <a:bodyPr/>
          <a:lstStyle/>
          <a:p>
            <a:r>
              <a:rPr lang="en-US" dirty="0" smtClean="0"/>
              <a:t>Logic from single asset and single-period to multiple assets and continuous period</a:t>
            </a:r>
          </a:p>
          <a:p>
            <a:r>
              <a:rPr lang="en-US" dirty="0" smtClean="0"/>
              <a:t>Intuitions and graphs are straightforward</a:t>
            </a:r>
          </a:p>
          <a:p>
            <a:r>
              <a:rPr lang="en-US" dirty="0" smtClean="0"/>
              <a:t>Some concerns about the utility function:</a:t>
            </a:r>
          </a:p>
          <a:p>
            <a:endParaRPr lang="en-US" dirty="0" smtClean="0"/>
          </a:p>
          <a:p>
            <a:r>
              <a:rPr lang="en-US" dirty="0" smtClean="0"/>
              <a:t>Necessary to include benchmark deviation penalty? Always negative effect?</a:t>
            </a:r>
          </a:p>
          <a:p>
            <a:r>
              <a:rPr lang="en-US" dirty="0" smtClean="0"/>
              <a:t>Utility tends to be underestimated.-          is detracted twice</a:t>
            </a:r>
          </a:p>
          <a:p>
            <a:r>
              <a:rPr lang="en-US" dirty="0" smtClean="0"/>
              <a:t>If considering benchmark, terms related to benchmark variance should be added.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71486" y="3639344"/>
            <a:ext cx="1838426" cy="723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87579" y="3639344"/>
            <a:ext cx="1020278" cy="723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80" y="5216441"/>
            <a:ext cx="6381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Intuition of considering transaction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 may not cover the transaction cost of trading</a:t>
            </a:r>
          </a:p>
          <a:p>
            <a:r>
              <a:rPr lang="en-US" dirty="0" smtClean="0"/>
              <a:t>Unprofitable to rebalance to the optimal(ideal) portfolio</a:t>
            </a:r>
            <a:endParaRPr lang="en-US" dirty="0"/>
          </a:p>
          <a:p>
            <a:r>
              <a:rPr lang="en-US" dirty="0" smtClean="0"/>
              <a:t>Choose not to trade(rebalance)</a:t>
            </a:r>
          </a:p>
          <a:p>
            <a:r>
              <a:rPr lang="en-US" dirty="0" smtClean="0"/>
              <a:t>Non-trading region is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Different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cost</a:t>
            </a:r>
          </a:p>
          <a:p>
            <a:r>
              <a:rPr lang="en-US" dirty="0" smtClean="0"/>
              <a:t>Variable(Proportional) cost</a:t>
            </a:r>
          </a:p>
          <a:p>
            <a:r>
              <a:rPr lang="en-US" dirty="0" smtClean="0"/>
              <a:t>Fixed cost</a:t>
            </a:r>
          </a:p>
          <a:p>
            <a:pPr marL="0" indent="0">
              <a:buNone/>
            </a:pPr>
            <a:r>
              <a:rPr lang="en-US" dirty="0" smtClean="0"/>
              <a:t>   -Overall</a:t>
            </a:r>
          </a:p>
          <a:p>
            <a:pPr marL="0" indent="0">
              <a:buNone/>
            </a:pPr>
            <a:r>
              <a:rPr lang="en-US" dirty="0" smtClean="0"/>
              <a:t>   -Security-specific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Theory and model are based on these 4 types of costs.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Theory and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risky asset</a:t>
            </a:r>
          </a:p>
          <a:p>
            <a:r>
              <a:rPr lang="en-US" dirty="0"/>
              <a:t>Single period</a:t>
            </a:r>
          </a:p>
          <a:p>
            <a:r>
              <a:rPr lang="en-US" dirty="0"/>
              <a:t>Mean-variance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291"/>
            <a:ext cx="10515600" cy="4694672"/>
          </a:xfrm>
        </p:spPr>
        <p:txBody>
          <a:bodyPr/>
          <a:lstStyle/>
          <a:p>
            <a:r>
              <a:rPr lang="en-US" dirty="0" smtClean="0"/>
              <a:t>Utility 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8" y="1979978"/>
            <a:ext cx="4781550" cy="805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4" y="3307497"/>
            <a:ext cx="882015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79" y="2945011"/>
            <a:ext cx="285750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391" y="2869347"/>
            <a:ext cx="41243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position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Without cost, we always rebalance our portfolio to this ideal position.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7328"/>
            <a:ext cx="36576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Variable(Proportional)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18503"/>
            <a:ext cx="67056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05" y="3165308"/>
            <a:ext cx="6619875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584408"/>
            <a:ext cx="795337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27" y="4374983"/>
            <a:ext cx="8715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Variable(Proportional)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2059"/>
          </a:xfrm>
        </p:spPr>
        <p:txBody>
          <a:bodyPr/>
          <a:lstStyle/>
          <a:p>
            <a:r>
              <a:rPr lang="en-US" dirty="0" smtClean="0"/>
              <a:t>As our intuition suggests, a non-trading region exists:</a:t>
            </a:r>
          </a:p>
          <a:p>
            <a:r>
              <a:rPr lang="en-US" dirty="0" smtClean="0"/>
              <a:t>If our original allocation is within the non-trading region    ≤      ≤     we don’t trade.</a:t>
            </a:r>
          </a:p>
          <a:p>
            <a:r>
              <a:rPr lang="en-US" dirty="0" smtClean="0"/>
              <a:t>Outside the non-trading region it is optimal to trade to the boundary of the region.</a:t>
            </a:r>
          </a:p>
          <a:p>
            <a:r>
              <a:rPr lang="en-US" dirty="0" smtClean="0"/>
              <a:t>            : Weight in risky asset is too low, we need to purchase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r>
              <a:rPr lang="en-US" dirty="0" smtClean="0"/>
              <a:t>            : Weight in risky asset is too high, we need to sell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 to solve for          ?     -Apply P and S to the utility function.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271" y="1825625"/>
            <a:ext cx="714375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993" y="2378307"/>
            <a:ext cx="342900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521" y="2421170"/>
            <a:ext cx="238125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8571" y="2359022"/>
            <a:ext cx="295275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801" y="2740022"/>
            <a:ext cx="15335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3405" y="4191721"/>
            <a:ext cx="828675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355" y="4672958"/>
            <a:ext cx="1562100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1690" y="4706296"/>
            <a:ext cx="838200" cy="323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530" y="5155767"/>
            <a:ext cx="885825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8842" y="5665893"/>
            <a:ext cx="1381125" cy="37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1690" y="5665893"/>
            <a:ext cx="838200" cy="295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09" y="6206550"/>
            <a:ext cx="7143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812</Words>
  <Application>Microsoft Office PowerPoint</Application>
  <PresentationFormat>Widescreen</PresentationFormat>
  <Paragraphs>114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Mean-Variance Portfolio Rebalancing with Transaction Costs</vt:lpstr>
      <vt:lpstr>We will go through…….</vt:lpstr>
      <vt:lpstr>Intuition of considering transaction costs</vt:lpstr>
      <vt:lpstr>Different costs</vt:lpstr>
      <vt:lpstr>Theory and model</vt:lpstr>
      <vt:lpstr>No Cost</vt:lpstr>
      <vt:lpstr>No Cost</vt:lpstr>
      <vt:lpstr>Variable(Proportional) cost</vt:lpstr>
      <vt:lpstr>Variable(Proportional) cost</vt:lpstr>
      <vt:lpstr>Variable(Proportional) cost</vt:lpstr>
      <vt:lpstr>PowerPoint Presentation</vt:lpstr>
      <vt:lpstr>PowerPoint Presentation</vt:lpstr>
      <vt:lpstr>PowerPoint Presentation</vt:lpstr>
      <vt:lpstr>Fixed cost-Overall</vt:lpstr>
      <vt:lpstr>Fixed cost-Overall</vt:lpstr>
      <vt:lpstr>Fixed cost-Overall</vt:lpstr>
      <vt:lpstr>PowerPoint Presentation</vt:lpstr>
      <vt:lpstr>Fixed cost-Security Specific</vt:lpstr>
      <vt:lpstr>PowerPoint Presentation</vt:lpstr>
      <vt:lpstr>PowerPoint Presentation</vt:lpstr>
      <vt:lpstr>PowerPoint Presentation</vt:lpstr>
      <vt:lpstr>Other rebalancing strategies</vt:lpstr>
      <vt:lpstr>PowerPoint Presentation</vt:lpstr>
      <vt:lpstr>PowerPoint Presentation</vt:lpstr>
      <vt:lpstr>Other rebalancing strategies-Futures</vt:lpstr>
      <vt:lpstr>Other rebalancing strategies-Bundles trading</vt:lpstr>
      <vt:lpstr>PowerPoint Presentation</vt:lpstr>
      <vt:lpstr>Conclusion</vt:lpstr>
      <vt:lpstr>My opinion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Durian Donut</dc:creator>
  <cp:lastModifiedBy>Durian Donut</cp:lastModifiedBy>
  <cp:revision>50</cp:revision>
  <dcterms:created xsi:type="dcterms:W3CDTF">2016-09-19T23:34:43Z</dcterms:created>
  <dcterms:modified xsi:type="dcterms:W3CDTF">2016-09-22T03:13:14Z</dcterms:modified>
</cp:coreProperties>
</file>